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61" r:id="rId3"/>
    <p:sldId id="270" r:id="rId4"/>
    <p:sldId id="269" r:id="rId5"/>
    <p:sldId id="271" r:id="rId6"/>
    <p:sldId id="278" r:id="rId7"/>
    <p:sldId id="279" r:id="rId8"/>
    <p:sldId id="282" r:id="rId9"/>
    <p:sldId id="284" r:id="rId10"/>
    <p:sldId id="27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6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5FAFE-6785-462C-AD57-8E832055BF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05D041-2A62-4655-B2BB-DA20C093D78D}">
      <dgm:prSet phldrT="[Текст]" custT="1"/>
      <dgm:spPr/>
      <dgm:t>
        <a:bodyPr/>
        <a:lstStyle/>
        <a:p>
          <a:r>
            <a: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Сентябрь-октябрь</a:t>
          </a:r>
          <a:endParaRPr lang="ru-RU" sz="3200" dirty="0"/>
        </a:p>
      </dgm:t>
    </dgm:pt>
    <dgm:pt modelId="{8E99576C-0022-4684-8649-B5D99B0FEE12}" type="parTrans" cxnId="{B80A71FD-80B9-43C7-AE3F-ADB69F5E62A5}">
      <dgm:prSet/>
      <dgm:spPr/>
      <dgm:t>
        <a:bodyPr/>
        <a:lstStyle/>
        <a:p>
          <a:endParaRPr lang="ru-RU"/>
        </a:p>
      </dgm:t>
    </dgm:pt>
    <dgm:pt modelId="{5C5C668D-89E3-4FB8-A677-7AED46E61F0D}" type="sibTrans" cxnId="{B80A71FD-80B9-43C7-AE3F-ADB69F5E62A5}">
      <dgm:prSet/>
      <dgm:spPr/>
      <dgm:t>
        <a:bodyPr/>
        <a:lstStyle/>
        <a:p>
          <a:endParaRPr lang="ru-RU"/>
        </a:p>
      </dgm:t>
    </dgm:pt>
    <dgm:pt modelId="{242BB4D2-CFD1-4048-8209-CC5776350C4F}">
      <dgm:prSet phldrT="[Текст]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rPr>
            <a:t>Создать благоприятные условия для адаптации учащихся к новым требованиям</a:t>
          </a:r>
          <a:endParaRPr lang="ru-RU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C1D7E6F-E1CB-42A2-A055-B54B4D32DA05}" type="parTrans" cxnId="{5FF11AF3-6EF7-427F-9E53-77E599F69D87}">
      <dgm:prSet/>
      <dgm:spPr/>
      <dgm:t>
        <a:bodyPr/>
        <a:lstStyle/>
        <a:p>
          <a:endParaRPr lang="ru-RU"/>
        </a:p>
      </dgm:t>
    </dgm:pt>
    <dgm:pt modelId="{C1D726D8-05DF-4A2B-8723-8B6572E8E731}" type="sibTrans" cxnId="{5FF11AF3-6EF7-427F-9E53-77E599F69D87}">
      <dgm:prSet/>
      <dgm:spPr/>
      <dgm:t>
        <a:bodyPr/>
        <a:lstStyle/>
        <a:p>
          <a:endParaRPr lang="ru-RU"/>
        </a:p>
      </dgm:t>
    </dgm:pt>
    <dgm:pt modelId="{A3F41FDC-DE04-4B26-8FE0-BBD799430C0F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Ноябрь-декабрь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E371A686-E736-4AC3-8084-DFB4D60069BF}" type="parTrans" cxnId="{18FDC4E6-EED1-4FB0-ACD6-E1112604C3A5}">
      <dgm:prSet/>
      <dgm:spPr/>
      <dgm:t>
        <a:bodyPr/>
        <a:lstStyle/>
        <a:p>
          <a:endParaRPr lang="ru-RU"/>
        </a:p>
      </dgm:t>
    </dgm:pt>
    <dgm:pt modelId="{013B49C1-3DBD-4D28-ABFB-6CF75DDDD061}" type="sibTrans" cxnId="{18FDC4E6-EED1-4FB0-ACD6-E1112604C3A5}">
      <dgm:prSet/>
      <dgm:spPr/>
      <dgm:t>
        <a:bodyPr/>
        <a:lstStyle/>
        <a:p>
          <a:endParaRPr lang="ru-RU"/>
        </a:p>
      </dgm:t>
    </dgm:pt>
    <dgm:pt modelId="{3089C902-38E7-4C41-80FA-A9380188E6A1}">
      <dgm:prSet phldrT="[Текст]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b="1" cap="none" spc="0" dirty="0" smtClean="0">
              <a:ln/>
              <a:solidFill>
                <a:schemeClr val="accent3"/>
              </a:solidFill>
              <a:effectLst/>
              <a:latin typeface="Constantia" pitchFamily="18" charset="0"/>
            </a:rPr>
            <a:t>Перестроить требования согласно ориентации на практическую деятельность</a:t>
          </a:r>
          <a:endParaRPr lang="ru-RU" b="1" cap="none" spc="0" dirty="0">
            <a:ln/>
            <a:solidFill>
              <a:schemeClr val="accent3"/>
            </a:solidFill>
            <a:effectLst/>
          </a:endParaRPr>
        </a:p>
      </dgm:t>
    </dgm:pt>
    <dgm:pt modelId="{B46F16CC-85F4-4BAB-9509-860E6AD13E5C}" type="parTrans" cxnId="{5F759284-A3A3-4B35-ADE4-77CC61D0D5D6}">
      <dgm:prSet/>
      <dgm:spPr/>
      <dgm:t>
        <a:bodyPr/>
        <a:lstStyle/>
        <a:p>
          <a:endParaRPr lang="ru-RU"/>
        </a:p>
      </dgm:t>
    </dgm:pt>
    <dgm:pt modelId="{30323C7A-33F6-435D-ACDA-2370034B0A91}" type="sibTrans" cxnId="{5F759284-A3A3-4B35-ADE4-77CC61D0D5D6}">
      <dgm:prSet/>
      <dgm:spPr/>
      <dgm:t>
        <a:bodyPr/>
        <a:lstStyle/>
        <a:p>
          <a:endParaRPr lang="ru-RU"/>
        </a:p>
      </dgm:t>
    </dgm:pt>
    <dgm:pt modelId="{2A61AA56-FE74-42D9-8F36-0DE15B1E17A0}">
      <dgm:prSet phldrT="[Текст]"/>
      <dgm:spPr/>
      <dgm:t>
        <a:bodyPr/>
        <a:lstStyle/>
        <a:p>
          <a:r>
            <a:rPr lang="ru-RU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Март-апрель</a:t>
          </a:r>
          <a:endParaRPr lang="ru-RU" dirty="0"/>
        </a:p>
      </dgm:t>
    </dgm:pt>
    <dgm:pt modelId="{A9CBF58F-2EA0-4E78-A809-C62BBD9F93C6}" type="parTrans" cxnId="{0F35978C-7A15-4C07-AB51-03B461E07DA2}">
      <dgm:prSet/>
      <dgm:spPr/>
      <dgm:t>
        <a:bodyPr/>
        <a:lstStyle/>
        <a:p>
          <a:endParaRPr lang="ru-RU"/>
        </a:p>
      </dgm:t>
    </dgm:pt>
    <dgm:pt modelId="{328DC327-B61D-42CF-9E45-4D226B3875E8}" type="sibTrans" cxnId="{0F35978C-7A15-4C07-AB51-03B461E07DA2}">
      <dgm:prSet/>
      <dgm:spPr/>
      <dgm:t>
        <a:bodyPr/>
        <a:lstStyle/>
        <a:p>
          <a:endParaRPr lang="ru-RU"/>
        </a:p>
      </dgm:t>
    </dgm:pt>
    <dgm:pt modelId="{18E3A315-B87E-4491-8128-1466E6559F8F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rPr>
            <a:t>Апробировать методику мини-проектов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D011E48-0BD3-45DF-82CA-4D80BBFB2E7C}" type="parTrans" cxnId="{8A2F6D3C-0AE9-4DF0-A450-903A717F1BB0}">
      <dgm:prSet/>
      <dgm:spPr/>
      <dgm:t>
        <a:bodyPr/>
        <a:lstStyle/>
        <a:p>
          <a:endParaRPr lang="ru-RU"/>
        </a:p>
      </dgm:t>
    </dgm:pt>
    <dgm:pt modelId="{CC774B4E-C0EC-4E84-B01C-F3A5C1E869D0}" type="sibTrans" cxnId="{8A2F6D3C-0AE9-4DF0-A450-903A717F1BB0}">
      <dgm:prSet/>
      <dgm:spPr/>
      <dgm:t>
        <a:bodyPr/>
        <a:lstStyle/>
        <a:p>
          <a:endParaRPr lang="ru-RU"/>
        </a:p>
      </dgm:t>
    </dgm:pt>
    <dgm:pt modelId="{30D59EE0-6085-4DC9-9FA0-D5E9338A73A4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rPr>
            <a:t>Провести анализ полученных результатов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CFB05AA-5D3A-442C-B45A-5F9668C54C1B}" type="parTrans" cxnId="{B73A6E99-5433-4DE4-9DFA-80E7F6A56CB0}">
      <dgm:prSet/>
      <dgm:spPr/>
      <dgm:t>
        <a:bodyPr/>
        <a:lstStyle/>
        <a:p>
          <a:endParaRPr lang="ru-RU"/>
        </a:p>
      </dgm:t>
    </dgm:pt>
    <dgm:pt modelId="{2D4CEBF2-4BD9-4941-B977-D4F40B321062}" type="sibTrans" cxnId="{B73A6E99-5433-4DE4-9DFA-80E7F6A56CB0}">
      <dgm:prSet/>
      <dgm:spPr/>
      <dgm:t>
        <a:bodyPr/>
        <a:lstStyle/>
        <a:p>
          <a:endParaRPr lang="ru-RU"/>
        </a:p>
      </dgm:t>
    </dgm:pt>
    <dgm:pt modelId="{15F6A297-53B2-48BF-9786-E5CB89258471}" type="pres">
      <dgm:prSet presAssocID="{1045FAFE-6785-462C-AD57-8E832055B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1DCF8-77A1-4E58-90E9-FD598FC6979F}" type="pres">
      <dgm:prSet presAssocID="{B405D041-2A62-4655-B2BB-DA20C093D78D}" presName="linNode" presStyleCnt="0"/>
      <dgm:spPr/>
    </dgm:pt>
    <dgm:pt modelId="{41383AD9-86B4-4C4B-B00C-F5F4692160CD}" type="pres">
      <dgm:prSet presAssocID="{B405D041-2A62-4655-B2BB-DA20C093D7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ABB0A-9269-42BE-90C9-C56EA185C401}" type="pres">
      <dgm:prSet presAssocID="{B405D041-2A62-4655-B2BB-DA20C093D7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82507-951D-4248-B9E8-A6895B071BD9}" type="pres">
      <dgm:prSet presAssocID="{5C5C668D-89E3-4FB8-A677-7AED46E61F0D}" presName="sp" presStyleCnt="0"/>
      <dgm:spPr/>
    </dgm:pt>
    <dgm:pt modelId="{54F1B390-CA55-47AF-BB1E-B17ADCCE5237}" type="pres">
      <dgm:prSet presAssocID="{A3F41FDC-DE04-4B26-8FE0-BBD799430C0F}" presName="linNode" presStyleCnt="0"/>
      <dgm:spPr/>
    </dgm:pt>
    <dgm:pt modelId="{7D447522-0B66-4946-B7DD-1E8FDDCD2736}" type="pres">
      <dgm:prSet presAssocID="{A3F41FDC-DE04-4B26-8FE0-BBD799430C0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69FEC-110E-4DD9-B7B9-1EA1B61CE8FA}" type="pres">
      <dgm:prSet presAssocID="{A3F41FDC-DE04-4B26-8FE0-BBD799430C0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44CA4-0301-4B88-A63E-07793BE656CB}" type="pres">
      <dgm:prSet presAssocID="{013B49C1-3DBD-4D28-ABFB-6CF75DDDD061}" presName="sp" presStyleCnt="0"/>
      <dgm:spPr/>
    </dgm:pt>
    <dgm:pt modelId="{5397602F-493B-4CA2-BD08-F3D2C552B6AE}" type="pres">
      <dgm:prSet presAssocID="{2A61AA56-FE74-42D9-8F36-0DE15B1E17A0}" presName="linNode" presStyleCnt="0"/>
      <dgm:spPr/>
    </dgm:pt>
    <dgm:pt modelId="{E99CD12D-475B-482A-ACF3-A16CCE75CFAF}" type="pres">
      <dgm:prSet presAssocID="{2A61AA56-FE74-42D9-8F36-0DE15B1E17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A811-A258-4214-8D2D-1263FC4C02F2}" type="pres">
      <dgm:prSet presAssocID="{2A61AA56-FE74-42D9-8F36-0DE15B1E17A0}" presName="descendantText" presStyleLbl="alignAccFollowNode1" presStyleIdx="2" presStyleCnt="3" custScaleY="120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59284-A3A3-4B35-ADE4-77CC61D0D5D6}" srcId="{A3F41FDC-DE04-4B26-8FE0-BBD799430C0F}" destId="{3089C902-38E7-4C41-80FA-A9380188E6A1}" srcOrd="0" destOrd="0" parTransId="{B46F16CC-85F4-4BAB-9509-860E6AD13E5C}" sibTransId="{30323C7A-33F6-435D-ACDA-2370034B0A91}"/>
    <dgm:cxn modelId="{0F35978C-7A15-4C07-AB51-03B461E07DA2}" srcId="{1045FAFE-6785-462C-AD57-8E832055BFFF}" destId="{2A61AA56-FE74-42D9-8F36-0DE15B1E17A0}" srcOrd="2" destOrd="0" parTransId="{A9CBF58F-2EA0-4E78-A809-C62BBD9F93C6}" sibTransId="{328DC327-B61D-42CF-9E45-4D226B3875E8}"/>
    <dgm:cxn modelId="{6BFBF43A-4770-4B3F-B83A-9143A0319A0E}" type="presOf" srcId="{1045FAFE-6785-462C-AD57-8E832055BFFF}" destId="{15F6A297-53B2-48BF-9786-E5CB89258471}" srcOrd="0" destOrd="0" presId="urn:microsoft.com/office/officeart/2005/8/layout/vList5"/>
    <dgm:cxn modelId="{8A2F6D3C-0AE9-4DF0-A450-903A717F1BB0}" srcId="{2A61AA56-FE74-42D9-8F36-0DE15B1E17A0}" destId="{18E3A315-B87E-4491-8128-1466E6559F8F}" srcOrd="0" destOrd="0" parTransId="{8D011E48-0BD3-45DF-82CA-4D80BBFB2E7C}" sibTransId="{CC774B4E-C0EC-4E84-B01C-F3A5C1E869D0}"/>
    <dgm:cxn modelId="{018766D0-9D1B-4AB6-8ED5-C87E9D826A69}" type="presOf" srcId="{2A61AA56-FE74-42D9-8F36-0DE15B1E17A0}" destId="{E99CD12D-475B-482A-ACF3-A16CCE75CFAF}" srcOrd="0" destOrd="0" presId="urn:microsoft.com/office/officeart/2005/8/layout/vList5"/>
    <dgm:cxn modelId="{84EBDEC4-C062-4F2C-BA0B-6C71CF74E7B5}" type="presOf" srcId="{242BB4D2-CFD1-4048-8209-CC5776350C4F}" destId="{EDAABB0A-9269-42BE-90C9-C56EA185C401}" srcOrd="0" destOrd="0" presId="urn:microsoft.com/office/officeart/2005/8/layout/vList5"/>
    <dgm:cxn modelId="{0270B2A3-18E1-4D0B-8BF0-F698474267B9}" type="presOf" srcId="{A3F41FDC-DE04-4B26-8FE0-BBD799430C0F}" destId="{7D447522-0B66-4946-B7DD-1E8FDDCD2736}" srcOrd="0" destOrd="0" presId="urn:microsoft.com/office/officeart/2005/8/layout/vList5"/>
    <dgm:cxn modelId="{B73A6E99-5433-4DE4-9DFA-80E7F6A56CB0}" srcId="{2A61AA56-FE74-42D9-8F36-0DE15B1E17A0}" destId="{30D59EE0-6085-4DC9-9FA0-D5E9338A73A4}" srcOrd="1" destOrd="0" parTransId="{ACFB05AA-5D3A-442C-B45A-5F9668C54C1B}" sibTransId="{2D4CEBF2-4BD9-4941-B977-D4F40B321062}"/>
    <dgm:cxn modelId="{AEFADBB8-12B7-4B43-B034-A149092E98F7}" type="presOf" srcId="{18E3A315-B87E-4491-8128-1466E6559F8F}" destId="{B709A811-A258-4214-8D2D-1263FC4C02F2}" srcOrd="0" destOrd="0" presId="urn:microsoft.com/office/officeart/2005/8/layout/vList5"/>
    <dgm:cxn modelId="{B80A71FD-80B9-43C7-AE3F-ADB69F5E62A5}" srcId="{1045FAFE-6785-462C-AD57-8E832055BFFF}" destId="{B405D041-2A62-4655-B2BB-DA20C093D78D}" srcOrd="0" destOrd="0" parTransId="{8E99576C-0022-4684-8649-B5D99B0FEE12}" sibTransId="{5C5C668D-89E3-4FB8-A677-7AED46E61F0D}"/>
    <dgm:cxn modelId="{18FDC4E6-EED1-4FB0-ACD6-E1112604C3A5}" srcId="{1045FAFE-6785-462C-AD57-8E832055BFFF}" destId="{A3F41FDC-DE04-4B26-8FE0-BBD799430C0F}" srcOrd="1" destOrd="0" parTransId="{E371A686-E736-4AC3-8084-DFB4D60069BF}" sibTransId="{013B49C1-3DBD-4D28-ABFB-6CF75DDDD061}"/>
    <dgm:cxn modelId="{5FF11AF3-6EF7-427F-9E53-77E599F69D87}" srcId="{B405D041-2A62-4655-B2BB-DA20C093D78D}" destId="{242BB4D2-CFD1-4048-8209-CC5776350C4F}" srcOrd="0" destOrd="0" parTransId="{CC1D7E6F-E1CB-42A2-A055-B54B4D32DA05}" sibTransId="{C1D726D8-05DF-4A2B-8723-8B6572E8E731}"/>
    <dgm:cxn modelId="{05896D8C-D0C7-4936-A77A-B016CF572868}" type="presOf" srcId="{B405D041-2A62-4655-B2BB-DA20C093D78D}" destId="{41383AD9-86B4-4C4B-B00C-F5F4692160CD}" srcOrd="0" destOrd="0" presId="urn:microsoft.com/office/officeart/2005/8/layout/vList5"/>
    <dgm:cxn modelId="{0B9238F1-5B6A-4B08-8535-3D7E576CD5A9}" type="presOf" srcId="{3089C902-38E7-4C41-80FA-A9380188E6A1}" destId="{18369FEC-110E-4DD9-B7B9-1EA1B61CE8FA}" srcOrd="0" destOrd="0" presId="urn:microsoft.com/office/officeart/2005/8/layout/vList5"/>
    <dgm:cxn modelId="{75151BCC-DF18-4F8D-90CE-9826737491A7}" type="presOf" srcId="{30D59EE0-6085-4DC9-9FA0-D5E9338A73A4}" destId="{B709A811-A258-4214-8D2D-1263FC4C02F2}" srcOrd="0" destOrd="1" presId="urn:microsoft.com/office/officeart/2005/8/layout/vList5"/>
    <dgm:cxn modelId="{AA931290-A129-4AD2-A7A3-D7402D866223}" type="presParOf" srcId="{15F6A297-53B2-48BF-9786-E5CB89258471}" destId="{5511DCF8-77A1-4E58-90E9-FD598FC6979F}" srcOrd="0" destOrd="0" presId="urn:microsoft.com/office/officeart/2005/8/layout/vList5"/>
    <dgm:cxn modelId="{B941A607-6BD3-4745-ABCE-D665C0AD5128}" type="presParOf" srcId="{5511DCF8-77A1-4E58-90E9-FD598FC6979F}" destId="{41383AD9-86B4-4C4B-B00C-F5F4692160CD}" srcOrd="0" destOrd="0" presId="urn:microsoft.com/office/officeart/2005/8/layout/vList5"/>
    <dgm:cxn modelId="{96364878-DB61-4B51-9503-A5B7B2393A60}" type="presParOf" srcId="{5511DCF8-77A1-4E58-90E9-FD598FC6979F}" destId="{EDAABB0A-9269-42BE-90C9-C56EA185C401}" srcOrd="1" destOrd="0" presId="urn:microsoft.com/office/officeart/2005/8/layout/vList5"/>
    <dgm:cxn modelId="{7DCC32A2-8493-4A14-AE7E-6A7FD80296FF}" type="presParOf" srcId="{15F6A297-53B2-48BF-9786-E5CB89258471}" destId="{FB582507-951D-4248-B9E8-A6895B071BD9}" srcOrd="1" destOrd="0" presId="urn:microsoft.com/office/officeart/2005/8/layout/vList5"/>
    <dgm:cxn modelId="{9CCD512B-9D91-4E19-8C47-955868A95C84}" type="presParOf" srcId="{15F6A297-53B2-48BF-9786-E5CB89258471}" destId="{54F1B390-CA55-47AF-BB1E-B17ADCCE5237}" srcOrd="2" destOrd="0" presId="urn:microsoft.com/office/officeart/2005/8/layout/vList5"/>
    <dgm:cxn modelId="{DE6F8570-AE3C-416E-826D-DD486980016C}" type="presParOf" srcId="{54F1B390-CA55-47AF-BB1E-B17ADCCE5237}" destId="{7D447522-0B66-4946-B7DD-1E8FDDCD2736}" srcOrd="0" destOrd="0" presId="urn:microsoft.com/office/officeart/2005/8/layout/vList5"/>
    <dgm:cxn modelId="{9B1295B3-4A39-4AA0-B28A-5990846442B0}" type="presParOf" srcId="{54F1B390-CA55-47AF-BB1E-B17ADCCE5237}" destId="{18369FEC-110E-4DD9-B7B9-1EA1B61CE8FA}" srcOrd="1" destOrd="0" presId="urn:microsoft.com/office/officeart/2005/8/layout/vList5"/>
    <dgm:cxn modelId="{6F0DD696-0DD4-46DD-B9DF-9FD8B09321DF}" type="presParOf" srcId="{15F6A297-53B2-48BF-9786-E5CB89258471}" destId="{05144CA4-0301-4B88-A63E-07793BE656CB}" srcOrd="3" destOrd="0" presId="urn:microsoft.com/office/officeart/2005/8/layout/vList5"/>
    <dgm:cxn modelId="{67F9103A-EB47-4264-98B1-670341251372}" type="presParOf" srcId="{15F6A297-53B2-48BF-9786-E5CB89258471}" destId="{5397602F-493B-4CA2-BD08-F3D2C552B6AE}" srcOrd="4" destOrd="0" presId="urn:microsoft.com/office/officeart/2005/8/layout/vList5"/>
    <dgm:cxn modelId="{EE363687-E817-4C59-9DCC-9B532D3D9C22}" type="presParOf" srcId="{5397602F-493B-4CA2-BD08-F3D2C552B6AE}" destId="{E99CD12D-475B-482A-ACF3-A16CCE75CFAF}" srcOrd="0" destOrd="0" presId="urn:microsoft.com/office/officeart/2005/8/layout/vList5"/>
    <dgm:cxn modelId="{6C2EBADE-3D18-40EC-B1E4-3185D3D24D30}" type="presParOf" srcId="{5397602F-493B-4CA2-BD08-F3D2C552B6AE}" destId="{B709A811-A258-4214-8D2D-1263FC4C02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ABB0A-9269-42BE-90C9-C56EA185C401}">
      <dsp:nvSpPr>
        <dsp:cNvPr id="0" name=""/>
        <dsp:cNvSpPr/>
      </dsp:nvSpPr>
      <dsp:spPr>
        <a:xfrm rot="5400000">
          <a:off x="5006768" y="-1894540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rPr>
            <a:t>Создать благоприятные условия для адаптации учащихся к новым требованиям</a:t>
          </a:r>
          <a:endParaRPr lang="ru-RU" sz="20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5006768" y="-1894540"/>
        <a:ext cx="1178718" cy="5266944"/>
      </dsp:txXfrm>
    </dsp:sp>
    <dsp:sp modelId="{41383AD9-86B4-4C4B-B00C-F5F4692160CD}">
      <dsp:nvSpPr>
        <dsp:cNvPr id="0" name=""/>
        <dsp:cNvSpPr/>
      </dsp:nvSpPr>
      <dsp:spPr>
        <a:xfrm>
          <a:off x="0" y="2232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Сентябрь-октябрь</a:t>
          </a:r>
          <a:endParaRPr lang="ru-RU" sz="3200" kern="1200" dirty="0"/>
        </a:p>
      </dsp:txBody>
      <dsp:txXfrm>
        <a:off x="0" y="2232"/>
        <a:ext cx="2962656" cy="1473398"/>
      </dsp:txXfrm>
    </dsp:sp>
    <dsp:sp modelId="{18369FEC-110E-4DD9-B7B9-1EA1B61CE8FA}">
      <dsp:nvSpPr>
        <dsp:cNvPr id="0" name=""/>
        <dsp:cNvSpPr/>
      </dsp:nvSpPr>
      <dsp:spPr>
        <a:xfrm rot="5400000">
          <a:off x="5006768" y="-347472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/>
              <a:solidFill>
                <a:schemeClr val="accent3"/>
              </a:solidFill>
              <a:effectLst/>
              <a:latin typeface="Constantia" pitchFamily="18" charset="0"/>
            </a:rPr>
            <a:t>Перестроить требования согласно ориентации на практическую деятельность</a:t>
          </a:r>
          <a:endParaRPr lang="ru-RU" sz="2000" b="1" kern="1200" cap="none" spc="0" dirty="0">
            <a:ln/>
            <a:solidFill>
              <a:schemeClr val="accent3"/>
            </a:solidFill>
            <a:effectLst/>
          </a:endParaRPr>
        </a:p>
      </dsp:txBody>
      <dsp:txXfrm rot="5400000">
        <a:off x="5006768" y="-347472"/>
        <a:ext cx="1178718" cy="5266944"/>
      </dsp:txXfrm>
    </dsp:sp>
    <dsp:sp modelId="{7D447522-0B66-4946-B7DD-1E8FDDCD2736}">
      <dsp:nvSpPr>
        <dsp:cNvPr id="0" name=""/>
        <dsp:cNvSpPr/>
      </dsp:nvSpPr>
      <dsp:spPr>
        <a:xfrm>
          <a:off x="0" y="1549300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Ноябрь-декабрь</a:t>
          </a:r>
          <a:endParaRPr lang="ru-RU" sz="39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0" y="1549300"/>
        <a:ext cx="2962656" cy="1473398"/>
      </dsp:txXfrm>
    </dsp:sp>
    <dsp:sp modelId="{B709A811-A258-4214-8D2D-1263FC4C02F2}">
      <dsp:nvSpPr>
        <dsp:cNvPr id="0" name=""/>
        <dsp:cNvSpPr/>
      </dsp:nvSpPr>
      <dsp:spPr>
        <a:xfrm rot="5400000">
          <a:off x="4887664" y="1199596"/>
          <a:ext cx="141692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rPr>
            <a:t>Апробировать методику мини-проектов</a:t>
          </a: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rPr>
            <a:t>Провести анализ полученных результатов</a:t>
          </a:r>
          <a:endParaRPr lang="ru-RU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4887664" y="1199596"/>
        <a:ext cx="1416926" cy="5266944"/>
      </dsp:txXfrm>
    </dsp:sp>
    <dsp:sp modelId="{E99CD12D-475B-482A-ACF3-A16CCE75CFAF}">
      <dsp:nvSpPr>
        <dsp:cNvPr id="0" name=""/>
        <dsp:cNvSpPr/>
      </dsp:nvSpPr>
      <dsp:spPr>
        <a:xfrm>
          <a:off x="0" y="3096369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Март-апрель</a:t>
          </a:r>
          <a:endParaRPr lang="ru-RU" sz="3900" kern="1200" dirty="0"/>
        </a:p>
      </dsp:txBody>
      <dsp:txXfrm>
        <a:off x="0" y="3096369"/>
        <a:ext cx="2962656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E2D41-0F0A-4B85-9FFE-4C529F93EC4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0374-B45F-42B7-907C-87540DEAE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D0374-B45F-42B7-907C-87540DEAEE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676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Применение интерактивных педагогических технологий           при обучении физике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585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1219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Трудности и решения</a:t>
            </a: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4352" y="2209800"/>
            <a:ext cx="4133848" cy="2709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    </a:t>
            </a:r>
            <a:r>
              <a:rPr lang="ru-RU" dirty="0" smtClean="0">
                <a:solidFill>
                  <a:srgbClr val="0070C0"/>
                </a:solidFill>
              </a:rPr>
              <a:t>Трудности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Недостаточно оборудования для проведения лабораторных работ и фронтального эксперимента</a:t>
            </a:r>
          </a:p>
          <a:p>
            <a:r>
              <a:rPr lang="ru-RU" dirty="0" smtClean="0"/>
              <a:t>Отсутствие компьютера в кабинете физики</a:t>
            </a:r>
            <a:endParaRPr lang="en-US" dirty="0" smtClean="0"/>
          </a:p>
          <a:p>
            <a:r>
              <a:rPr lang="ru-RU" dirty="0" smtClean="0"/>
              <a:t>Отсутствие у учащихся опыта работы в группе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2209800"/>
            <a:ext cx="3931920" cy="3276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Решения</a:t>
            </a:r>
          </a:p>
          <a:p>
            <a:endParaRPr lang="ru-RU" dirty="0" smtClean="0"/>
          </a:p>
          <a:p>
            <a:r>
              <a:rPr lang="ru-RU" dirty="0" smtClean="0"/>
              <a:t>Обращение за необходимым оборудованием в близлежащие школы</a:t>
            </a:r>
          </a:p>
          <a:p>
            <a:r>
              <a:rPr lang="ru-RU" dirty="0" smtClean="0"/>
              <a:t>Проведение уроков в компьютерном классе</a:t>
            </a:r>
          </a:p>
          <a:p>
            <a:r>
              <a:rPr lang="ru-RU" dirty="0" smtClean="0"/>
              <a:t>Подготовка материала к урокам в виде презентаций дома</a:t>
            </a:r>
          </a:p>
          <a:p>
            <a:r>
              <a:rPr lang="ru-RU" dirty="0" smtClean="0"/>
              <a:t>Смена состава групп с целью формирования умений строить инициативное сотрудничество в совместной работе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502920" y="990600"/>
            <a:ext cx="8183880" cy="457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3810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Использование виртуальных лабораторных работ</a:t>
            </a:r>
          </a:p>
          <a:p>
            <a:r>
              <a:rPr lang="ru-RU" sz="2800" dirty="0" smtClean="0"/>
              <a:t>Изготовление простейшего самодельного оборудования</a:t>
            </a:r>
          </a:p>
          <a:p>
            <a:r>
              <a:rPr lang="ru-RU" dirty="0" smtClean="0"/>
              <a:t>Т</a:t>
            </a:r>
            <a:r>
              <a:rPr lang="ru-RU" sz="2800" dirty="0" smtClean="0"/>
              <a:t>аблицы, презентации, интернет</a:t>
            </a:r>
          </a:p>
          <a:p>
            <a:r>
              <a:rPr lang="ru-RU" dirty="0" smtClean="0"/>
              <a:t>Обсуждение проблемы с коллегами на школьном методическом объединении учителей естественно-математического цикла</a:t>
            </a:r>
          </a:p>
          <a:p>
            <a:r>
              <a:rPr lang="ru-RU" sz="2800" dirty="0" smtClean="0"/>
              <a:t>Использование интересных находок коллег- учителей физики </a:t>
            </a:r>
            <a:r>
              <a:rPr lang="ru-RU" sz="2400" dirty="0" smtClean="0"/>
              <a:t>(</a:t>
            </a:r>
            <a:r>
              <a:rPr lang="ru-RU" sz="2400" dirty="0" err="1" smtClean="0"/>
              <a:t>Микуцкене</a:t>
            </a:r>
            <a:r>
              <a:rPr lang="ru-RU" sz="2400" dirty="0" smtClean="0"/>
              <a:t> Н.С., Струговой Е.В.)     </a:t>
            </a:r>
            <a:r>
              <a:rPr lang="ru-RU" sz="2800" dirty="0" smtClean="0"/>
              <a:t>в своей работе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52600" y="762000"/>
            <a:ext cx="617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                  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План-график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</a:t>
            </a:r>
            <a:r>
              <a:rPr lang="ru-RU" sz="32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действий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35814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Рыжова Альбина Леонидовна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№24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1"/>
            <a:ext cx="7772400" cy="83819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Дальние цели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39624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/>
                <a:ea typeface="Calibri"/>
              </a:rPr>
              <a:t>Создание условий для  развития творческих способностей учащихся через применение интерактивных педагогических технологий 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2000"/>
            <a:ext cx="7772400" cy="762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Ближние цели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82000" cy="4495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CCECFF"/>
                  </a:solidFill>
                </a:ln>
                <a:solidFill>
                  <a:schemeClr val="tx1"/>
                </a:solidFill>
              </a:rPr>
              <a:t>Создание условий для формирования и развития у обучающихся интеллектуальных и практических умений в области физического эксперимента, позволяющих самостоятельно приобретать умения и навыки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CCECFF"/>
                  </a:solidFill>
                </a:ln>
                <a:solidFill>
                  <a:schemeClr val="tx1"/>
                </a:solidFill>
              </a:rPr>
              <a:t>Тренировка мыслительных операций, необходимых на этапе открытия нового знания: анализ, синтез, сравнение</a:t>
            </a:r>
          </a:p>
          <a:p>
            <a:pPr algn="l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CCECFF"/>
                  </a:solidFill>
                </a:ln>
                <a:solidFill>
                  <a:schemeClr val="tx1"/>
                </a:solidFill>
              </a:rPr>
              <a:t>Освоение универсальных способов деятельности (формирование </a:t>
            </a:r>
            <a:r>
              <a:rPr lang="ru-RU" sz="2800" b="1" dirty="0" err="1" smtClean="0">
                <a:ln>
                  <a:solidFill>
                    <a:srgbClr val="CCECFF"/>
                  </a:solidFill>
                </a:ln>
                <a:solidFill>
                  <a:schemeClr val="tx1"/>
                </a:solidFill>
              </a:rPr>
              <a:t>надпредметных</a:t>
            </a:r>
            <a:r>
              <a:rPr lang="ru-RU" sz="2800" b="1" dirty="0" smtClean="0">
                <a:ln>
                  <a:solidFill>
                    <a:srgbClr val="CCECFF"/>
                  </a:solidFill>
                </a:ln>
                <a:solidFill>
                  <a:schemeClr val="tx1"/>
                </a:solidFill>
              </a:rPr>
              <a:t> технологий)</a:t>
            </a:r>
          </a:p>
          <a:p>
            <a:endParaRPr lang="ru-RU" sz="2800" dirty="0" smtClean="0">
              <a:ln>
                <a:solidFill>
                  <a:srgbClr val="CCECFF"/>
                </a:solidFill>
              </a:ln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2000"/>
            <a:ext cx="7772400" cy="762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Педагогические                                    методы и задачи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267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Развитие познавательного интереса                к предмету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Появление новых форм предъявления содержания учебного материала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Организация различных форм познавательной деятельности учащихся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Повышение качества учебной деятельности</a:t>
            </a:r>
          </a:p>
          <a:p>
            <a:pPr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Развитие творческих способностей</a:t>
            </a:r>
          </a:p>
          <a:p>
            <a:pPr algn="l"/>
            <a:endParaRPr lang="ru-RU" sz="28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10800000" flipV="1">
            <a:off x="722376" y="4953000"/>
            <a:ext cx="7772400" cy="1524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    Примеры использования презентации                                        при объяснении и закреплении  нового      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материала  по физике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385" r="13846"/>
          <a:stretch>
            <a:fillRect/>
          </a:stretch>
        </p:blipFill>
        <p:spPr bwMode="auto">
          <a:xfrm>
            <a:off x="381000" y="609600"/>
            <a:ext cx="5105400" cy="4267200"/>
          </a:xfrm>
          <a:prstGeom prst="roundRect">
            <a:avLst>
              <a:gd name="adj" fmla="val 11111"/>
            </a:avLst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4254" r="16057"/>
          <a:stretch>
            <a:fillRect/>
          </a:stretch>
        </p:blipFill>
        <p:spPr bwMode="auto">
          <a:xfrm>
            <a:off x="4876800" y="762000"/>
            <a:ext cx="3962400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44" r="12608"/>
          <a:stretch>
            <a:fillRect/>
          </a:stretch>
        </p:blipFill>
        <p:spPr bwMode="auto">
          <a:xfrm>
            <a:off x="4038600" y="457200"/>
            <a:ext cx="4114800" cy="2971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217" r="15217"/>
          <a:stretch>
            <a:fillRect/>
          </a:stretch>
        </p:blipFill>
        <p:spPr bwMode="auto">
          <a:xfrm>
            <a:off x="457200" y="1066800"/>
            <a:ext cx="3657600" cy="4343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111" r="12500"/>
          <a:stretch>
            <a:fillRect/>
          </a:stretch>
        </p:blipFill>
        <p:spPr bwMode="auto">
          <a:xfrm>
            <a:off x="4038600" y="3581400"/>
            <a:ext cx="41148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922" r="10705"/>
          <a:stretch>
            <a:fillRect/>
          </a:stretch>
        </p:blipFill>
        <p:spPr bwMode="auto">
          <a:xfrm>
            <a:off x="4114800" y="685800"/>
            <a:ext cx="4572000" cy="381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111" r="11111"/>
          <a:stretch>
            <a:fillRect/>
          </a:stretch>
        </p:blipFill>
        <p:spPr bwMode="auto">
          <a:xfrm>
            <a:off x="457200" y="838200"/>
            <a:ext cx="4419600" cy="3377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0417" r="12500"/>
          <a:stretch>
            <a:fillRect/>
          </a:stretch>
        </p:blipFill>
        <p:spPr bwMode="auto">
          <a:xfrm>
            <a:off x="2133600" y="4114800"/>
            <a:ext cx="5181600" cy="2270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рмула"/>
          <p:cNvPicPr>
            <a:picLocks noChangeAspect="1" noChangeArrowheads="1"/>
          </p:cNvPicPr>
          <p:nvPr/>
        </p:nvPicPr>
        <p:blipFill>
          <a:blip r:embed="rId2" cstate="print"/>
          <a:srcRect l="29750" t="7437" r="56876" b="66063"/>
          <a:stretch>
            <a:fillRect/>
          </a:stretch>
        </p:blipFill>
        <p:spPr bwMode="auto">
          <a:xfrm>
            <a:off x="457200" y="2285999"/>
            <a:ext cx="1479550" cy="34702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3525" y="5080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ru-RU" sz="4800">
              <a:latin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2875" y="380999"/>
            <a:ext cx="8702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ru-RU" sz="3200" b="1" dirty="0">
                <a:solidFill>
                  <a:srgbClr val="000066"/>
                </a:solidFill>
                <a:latin typeface="Arial Rounded MT Bold" pitchFamily="34" charset="0"/>
              </a:rPr>
              <a:t>   Что произойдет, если в сообщающиеся </a:t>
            </a:r>
          </a:p>
          <a:p>
            <a:pPr algn="ctr"/>
            <a:r>
              <a:rPr kumimoji="1" lang="ru-RU" sz="3200" b="1" dirty="0">
                <a:solidFill>
                  <a:srgbClr val="000066"/>
                </a:solidFill>
                <a:latin typeface="Arial Rounded MT Bold" pitchFamily="34" charset="0"/>
              </a:rPr>
              <a:t>сосуды налить две несмешивающиеся </a:t>
            </a:r>
          </a:p>
          <a:p>
            <a:pPr algn="ctr"/>
            <a:r>
              <a:rPr kumimoji="1" lang="ru-RU" sz="3200" b="1" dirty="0">
                <a:solidFill>
                  <a:srgbClr val="000066"/>
                </a:solidFill>
                <a:latin typeface="Arial Rounded MT Bold" pitchFamily="34" charset="0"/>
              </a:rPr>
              <a:t>жидкости разной плотности?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68538" y="2133600"/>
            <a:ext cx="64246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3600" dirty="0">
                <a:solidFill>
                  <a:srgbClr val="000000"/>
                </a:solidFill>
                <a:latin typeface="Times New Roman" pitchFamily="18" charset="0"/>
              </a:rPr>
              <a:t>При равенстве давлений высота</a:t>
            </a:r>
          </a:p>
          <a:p>
            <a:r>
              <a:rPr kumimoji="1" lang="ru-RU" sz="3600" dirty="0">
                <a:solidFill>
                  <a:srgbClr val="000000"/>
                </a:solidFill>
                <a:latin typeface="Times New Roman" pitchFamily="18" charset="0"/>
              </a:rPr>
              <a:t>столба жидкости с большей </a:t>
            </a:r>
          </a:p>
          <a:p>
            <a:r>
              <a:rPr kumimoji="1" lang="ru-RU" sz="3600" dirty="0">
                <a:solidFill>
                  <a:srgbClr val="000000"/>
                </a:solidFill>
                <a:latin typeface="Times New Roman" pitchFamily="18" charset="0"/>
              </a:rPr>
              <a:t>плотностью будет меньше </a:t>
            </a:r>
          </a:p>
          <a:p>
            <a:r>
              <a:rPr kumimoji="1" lang="ru-RU" sz="3600" dirty="0">
                <a:solidFill>
                  <a:srgbClr val="000000"/>
                </a:solidFill>
                <a:latin typeface="Times New Roman" pitchFamily="18" charset="0"/>
              </a:rPr>
              <a:t>высоты столба жидкости с</a:t>
            </a:r>
          </a:p>
          <a:p>
            <a:r>
              <a:rPr kumimoji="1" lang="ru-RU" sz="3600" dirty="0">
                <a:solidFill>
                  <a:srgbClr val="000000"/>
                </a:solidFill>
                <a:latin typeface="Times New Roman" pitchFamily="18" charset="0"/>
              </a:rPr>
              <a:t>меньшей плотностью.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44775" y="5106988"/>
            <a:ext cx="589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6600"/>
                </a:solidFill>
                <a:latin typeface="Times New Roman" pitchFamily="18" charset="0"/>
              </a:rPr>
              <a:t>Докажите это, используя закон Паскаля и определение</a:t>
            </a:r>
          </a:p>
          <a:p>
            <a:pPr algn="ctr"/>
            <a:r>
              <a:rPr lang="ru-RU" b="1" u="sng" dirty="0">
                <a:solidFill>
                  <a:srgbClr val="006600"/>
                </a:solidFill>
                <a:latin typeface="Times New Roman" pitchFamily="18" charset="0"/>
              </a:rPr>
              <a:t> гидростатического давления.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24300" y="5878513"/>
            <a:ext cx="263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Проверьте ваш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результат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/>
      <p:bldP spid="307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325</TotalTime>
  <Words>305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Применение интерактивных педагогических технологий           при обучении физике </vt:lpstr>
      <vt:lpstr>План действий</vt:lpstr>
      <vt:lpstr>Дальние цели</vt:lpstr>
      <vt:lpstr>Ближние цели</vt:lpstr>
      <vt:lpstr>Педагогические                                    методы и задачи</vt:lpstr>
      <vt:lpstr>Слайд 6</vt:lpstr>
      <vt:lpstr>Слайд 7</vt:lpstr>
      <vt:lpstr>Слайд 8</vt:lpstr>
      <vt:lpstr>Слайд 9</vt:lpstr>
      <vt:lpstr>        Трудности и решения</vt:lpstr>
      <vt:lpstr>Ресурсы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действий</dc:title>
  <cp:lastModifiedBy>SamLab.ws</cp:lastModifiedBy>
  <cp:revision>44</cp:revision>
  <dcterms:modified xsi:type="dcterms:W3CDTF">2011-12-14T16:57:10Z</dcterms:modified>
</cp:coreProperties>
</file>